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4" r:id="rId2"/>
  </p:sldIdLst>
  <p:sldSz cx="9144000" cy="6858000" type="screen4x3"/>
  <p:notesSz cx="9801225" cy="14357350"/>
  <p:defaultTextStyle>
    <a:defPPr>
      <a:defRPr lang="en-US"/>
    </a:defPPr>
    <a:lvl1pPr algn="l" rtl="0" fontAlgn="base">
      <a:spcBef>
        <a:spcPct val="0"/>
      </a:spcBef>
      <a:spcAft>
        <a:spcPct val="0"/>
      </a:spcAft>
      <a:defRPr sz="1400" b="1" kern="1200">
        <a:solidFill>
          <a:schemeClr val="tx1"/>
        </a:solidFill>
        <a:latin typeface="Lucida Sans" pitchFamily="34" charset="0"/>
        <a:ea typeface="+mn-ea"/>
        <a:cs typeface="Arial" charset="0"/>
      </a:defRPr>
    </a:lvl1pPr>
    <a:lvl2pPr marL="457200" algn="l" rtl="0" fontAlgn="base">
      <a:spcBef>
        <a:spcPct val="0"/>
      </a:spcBef>
      <a:spcAft>
        <a:spcPct val="0"/>
      </a:spcAft>
      <a:defRPr sz="1400" b="1" kern="1200">
        <a:solidFill>
          <a:schemeClr val="tx1"/>
        </a:solidFill>
        <a:latin typeface="Lucida Sans" pitchFamily="34" charset="0"/>
        <a:ea typeface="+mn-ea"/>
        <a:cs typeface="Arial" charset="0"/>
      </a:defRPr>
    </a:lvl2pPr>
    <a:lvl3pPr marL="914400" algn="l" rtl="0" fontAlgn="base">
      <a:spcBef>
        <a:spcPct val="0"/>
      </a:spcBef>
      <a:spcAft>
        <a:spcPct val="0"/>
      </a:spcAft>
      <a:defRPr sz="1400" b="1" kern="1200">
        <a:solidFill>
          <a:schemeClr val="tx1"/>
        </a:solidFill>
        <a:latin typeface="Lucida Sans" pitchFamily="34" charset="0"/>
        <a:ea typeface="+mn-ea"/>
        <a:cs typeface="Arial" charset="0"/>
      </a:defRPr>
    </a:lvl3pPr>
    <a:lvl4pPr marL="1371600" algn="l" rtl="0" fontAlgn="base">
      <a:spcBef>
        <a:spcPct val="0"/>
      </a:spcBef>
      <a:spcAft>
        <a:spcPct val="0"/>
      </a:spcAft>
      <a:defRPr sz="1400" b="1" kern="1200">
        <a:solidFill>
          <a:schemeClr val="tx1"/>
        </a:solidFill>
        <a:latin typeface="Lucida Sans" pitchFamily="34" charset="0"/>
        <a:ea typeface="+mn-ea"/>
        <a:cs typeface="Arial" charset="0"/>
      </a:defRPr>
    </a:lvl4pPr>
    <a:lvl5pPr marL="1828800" algn="l" rtl="0" fontAlgn="base">
      <a:spcBef>
        <a:spcPct val="0"/>
      </a:spcBef>
      <a:spcAft>
        <a:spcPct val="0"/>
      </a:spcAft>
      <a:defRPr sz="1400" b="1" kern="1200">
        <a:solidFill>
          <a:schemeClr val="tx1"/>
        </a:solidFill>
        <a:latin typeface="Lucida Sans" pitchFamily="34" charset="0"/>
        <a:ea typeface="+mn-ea"/>
        <a:cs typeface="Arial" charset="0"/>
      </a:defRPr>
    </a:lvl5pPr>
    <a:lvl6pPr marL="2286000" algn="l" defTabSz="914400" rtl="0" eaLnBrk="1" latinLnBrk="0" hangingPunct="1">
      <a:defRPr sz="1400" b="1" kern="1200">
        <a:solidFill>
          <a:schemeClr val="tx1"/>
        </a:solidFill>
        <a:latin typeface="Lucida Sans" pitchFamily="34" charset="0"/>
        <a:ea typeface="+mn-ea"/>
        <a:cs typeface="Arial" charset="0"/>
      </a:defRPr>
    </a:lvl6pPr>
    <a:lvl7pPr marL="2743200" algn="l" defTabSz="914400" rtl="0" eaLnBrk="1" latinLnBrk="0" hangingPunct="1">
      <a:defRPr sz="1400" b="1" kern="1200">
        <a:solidFill>
          <a:schemeClr val="tx1"/>
        </a:solidFill>
        <a:latin typeface="Lucida Sans" pitchFamily="34" charset="0"/>
        <a:ea typeface="+mn-ea"/>
        <a:cs typeface="Arial" charset="0"/>
      </a:defRPr>
    </a:lvl7pPr>
    <a:lvl8pPr marL="3200400" algn="l" defTabSz="914400" rtl="0" eaLnBrk="1" latinLnBrk="0" hangingPunct="1">
      <a:defRPr sz="1400" b="1" kern="1200">
        <a:solidFill>
          <a:schemeClr val="tx1"/>
        </a:solidFill>
        <a:latin typeface="Lucida Sans" pitchFamily="34" charset="0"/>
        <a:ea typeface="+mn-ea"/>
        <a:cs typeface="Arial" charset="0"/>
      </a:defRPr>
    </a:lvl8pPr>
    <a:lvl9pPr marL="3657600" algn="l" defTabSz="914400" rtl="0" eaLnBrk="1" latinLnBrk="0" hangingPunct="1">
      <a:defRPr sz="1400" b="1" kern="1200">
        <a:solidFill>
          <a:schemeClr val="tx1"/>
        </a:solidFill>
        <a:latin typeface="Lucida San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C785"/>
    <a:srgbClr val="C60C30"/>
    <a:srgbClr val="6E7645"/>
    <a:srgbClr val="51626F"/>
    <a:srgbClr val="0098C3"/>
    <a:srgbClr val="6A4061"/>
    <a:srgbClr val="949D9E"/>
    <a:srgbClr val="9B6E5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146" autoAdjust="0"/>
  </p:normalViewPr>
  <p:slideViewPr>
    <p:cSldViewPr>
      <p:cViewPr varScale="1">
        <p:scale>
          <a:sx n="99" d="100"/>
          <a:sy n="99" d="100"/>
        </p:scale>
        <p:origin x="-3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46563" cy="71755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5551488" y="0"/>
            <a:ext cx="4248150" cy="717550"/>
          </a:xfrm>
          <a:prstGeom prst="rect">
            <a:avLst/>
          </a:prstGeom>
        </p:spPr>
        <p:txBody>
          <a:bodyPr vert="horz" lIns="91440" tIns="45720" rIns="91440" bIns="45720" rtlCol="0"/>
          <a:lstStyle>
            <a:lvl1pPr algn="r">
              <a:defRPr sz="1200"/>
            </a:lvl1pPr>
          </a:lstStyle>
          <a:p>
            <a:pPr>
              <a:defRPr/>
            </a:pPr>
            <a:fld id="{01AC3F90-769E-4335-B13C-2043F2A079A7}" type="datetimeFigureOut">
              <a:rPr lang="en-US"/>
              <a:pPr>
                <a:defRPr/>
              </a:pPr>
              <a:t>8/26/2011</a:t>
            </a:fld>
            <a:endParaRPr lang="en-GB"/>
          </a:p>
        </p:txBody>
      </p:sp>
      <p:sp>
        <p:nvSpPr>
          <p:cNvPr id="4" name="Slide Image Placeholder 3"/>
          <p:cNvSpPr>
            <a:spLocks noGrp="1" noRot="1" noChangeAspect="1"/>
          </p:cNvSpPr>
          <p:nvPr>
            <p:ph type="sldImg" idx="2"/>
          </p:nvPr>
        </p:nvSpPr>
        <p:spPr>
          <a:xfrm>
            <a:off x="1311275" y="1076325"/>
            <a:ext cx="7178675" cy="53848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79488" y="6819900"/>
            <a:ext cx="7842250" cy="64611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13636625"/>
            <a:ext cx="4246563" cy="71755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5551488" y="13636625"/>
            <a:ext cx="4248150" cy="717550"/>
          </a:xfrm>
          <a:prstGeom prst="rect">
            <a:avLst/>
          </a:prstGeom>
        </p:spPr>
        <p:txBody>
          <a:bodyPr vert="horz" lIns="91440" tIns="45720" rIns="91440" bIns="45720" rtlCol="0" anchor="b"/>
          <a:lstStyle>
            <a:lvl1pPr algn="r">
              <a:defRPr sz="1200"/>
            </a:lvl1pPr>
          </a:lstStyle>
          <a:p>
            <a:pPr>
              <a:defRPr/>
            </a:pPr>
            <a:fld id="{571455FF-6F33-41FF-B999-DE2E7E5C613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6F5B0FC-49A4-447D-8A9A-18BC9B18F9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6AEE795-365D-42E6-A0FE-292FE55224C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15D7BB5-004A-429F-A98F-649167F54BDB}"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16DC90-95D1-4924-8007-413B9D53BD5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5BD8D26-657B-46DB-AE20-93AA61F15EAF}"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C8AFC4-0CEF-48B8-AA22-E18A115967D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A6FFA10-E3EC-4175-9E86-B290D8433A35}"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AA7741-FAB8-4806-A2EE-A60D34A77EB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207625A-482D-4B44-B126-986BD12DF306}" type="datetimeFigureOut">
              <a:rPr lang="en-US"/>
              <a:pPr>
                <a:defRPr/>
              </a:pPr>
              <a:t>8/26/2011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E8EC102-629F-44BD-B275-5DB42753BEAD}"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E966E5E-40B8-4806-B4FF-A12435779954}"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9CFFBA-7700-482B-8F4F-6504BE6289F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45E0DA4-3C62-40A6-B84D-96C73F53EB24}" type="datetimeFigureOut">
              <a:rPr lang="en-US"/>
              <a:pPr>
                <a:defRPr/>
              </a:pPr>
              <a:t>8/26/2011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99BCE5B-2307-48F6-AE9D-20AF7D8E83CD}"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7151D3F-D196-4A3C-AC66-9C9F7574449C}" type="datetimeFigureOut">
              <a:rPr lang="en-US"/>
              <a:pPr>
                <a:defRPr/>
              </a:pPr>
              <a:t>8/26/2011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1241BBB-DE30-4372-8FF4-C7DFD1CA744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6C4660-0B1B-4FC0-8414-B3448D1DA34A}" type="datetimeFigureOut">
              <a:rPr lang="en-US"/>
              <a:pPr>
                <a:defRPr/>
              </a:pPr>
              <a:t>8/26/2011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86DB388-B322-4B28-82D5-0CB0F8EBE0A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7469840-64F0-45E3-B452-3E6A45508406}"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29612A4-5A73-450E-8BDE-E2465FD2001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B551BF-24C9-467D-9711-162118D9C78F}" type="datetimeFigureOut">
              <a:rPr lang="en-US"/>
              <a:pPr>
                <a:defRPr/>
              </a:pPr>
              <a:t>8/26/2011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6BFDB58-34DA-455E-982B-84C0AD29332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0">
                <a:solidFill>
                  <a:schemeClr val="tx1">
                    <a:tint val="75000"/>
                  </a:schemeClr>
                </a:solidFill>
                <a:latin typeface="+mn-lt"/>
                <a:cs typeface="+mn-cs"/>
              </a:defRPr>
            </a:lvl1pPr>
          </a:lstStyle>
          <a:p>
            <a:pPr>
              <a:defRPr/>
            </a:pPr>
            <a:fld id="{E6164DB4-9661-409D-9056-5F4D21BD8C37}" type="datetimeFigureOut">
              <a:rPr lang="en-US"/>
              <a:pPr>
                <a:defRPr/>
              </a:pPr>
              <a:t>8/26/2011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fld id="{95D6491D-E70E-4BB3-80B3-65BF865003D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a:xfrm>
            <a:off x="-357188" y="214313"/>
            <a:ext cx="5867401" cy="928687"/>
          </a:xfrm>
        </p:spPr>
        <p:txBody>
          <a:bodyPr/>
          <a:lstStyle/>
          <a:p>
            <a:pPr eaLnBrk="1" hangingPunct="1"/>
            <a:r>
              <a:rPr lang="en-GB" sz="4000" dirty="0" smtClean="0">
                <a:solidFill>
                  <a:srgbClr val="005C84"/>
                </a:solidFill>
                <a:latin typeface="Georgia" pitchFamily="18" charset="0"/>
              </a:rPr>
              <a:t>Health Psychologists</a:t>
            </a:r>
            <a:endParaRPr lang="en-GB" sz="4000" dirty="0" smtClean="0"/>
          </a:p>
        </p:txBody>
      </p:sp>
      <p:pic>
        <p:nvPicPr>
          <p:cNvPr id="22531" name="Picture 11" descr="red apple for health psych3"/>
          <p:cNvPicPr>
            <a:picLocks noChangeAspect="1" noChangeArrowheads="1"/>
          </p:cNvPicPr>
          <p:nvPr/>
        </p:nvPicPr>
        <p:blipFill>
          <a:blip r:embed="rId2" cstate="print"/>
          <a:srcRect/>
          <a:stretch>
            <a:fillRect/>
          </a:stretch>
        </p:blipFill>
        <p:spPr bwMode="auto">
          <a:xfrm>
            <a:off x="4284663" y="3159125"/>
            <a:ext cx="4859337" cy="3698875"/>
          </a:xfrm>
          <a:prstGeom prst="rect">
            <a:avLst/>
          </a:prstGeom>
          <a:noFill/>
          <a:ln w="9525">
            <a:noFill/>
            <a:miter lim="800000"/>
            <a:headEnd/>
            <a:tailEnd/>
          </a:ln>
        </p:spPr>
      </p:pic>
      <p:sp>
        <p:nvSpPr>
          <p:cNvPr id="22532" name="Text Box 13"/>
          <p:cNvSpPr txBox="1">
            <a:spLocks noChangeArrowheads="1"/>
          </p:cNvSpPr>
          <p:nvPr/>
        </p:nvSpPr>
        <p:spPr bwMode="auto">
          <a:xfrm>
            <a:off x="142844" y="4429132"/>
            <a:ext cx="4643438" cy="1831975"/>
          </a:xfrm>
          <a:prstGeom prst="rect">
            <a:avLst/>
          </a:prstGeom>
          <a:noFill/>
          <a:ln w="9525">
            <a:noFill/>
            <a:miter lim="800000"/>
            <a:headEnd/>
            <a:tailEnd/>
          </a:ln>
        </p:spPr>
        <p:txBody>
          <a:bodyPr>
            <a:spAutoFit/>
          </a:bodyPr>
          <a:lstStyle/>
          <a:p>
            <a:pPr>
              <a:spcBef>
                <a:spcPct val="50000"/>
              </a:spcBef>
            </a:pPr>
            <a:r>
              <a:rPr lang="en-GB" sz="1800" dirty="0">
                <a:solidFill>
                  <a:srgbClr val="DD4814"/>
                </a:solidFill>
              </a:rPr>
              <a:t>Where can I obtain relevant experience?</a:t>
            </a:r>
          </a:p>
          <a:p>
            <a:pPr>
              <a:spcBef>
                <a:spcPct val="50000"/>
              </a:spcBef>
            </a:pPr>
            <a:r>
              <a:rPr lang="en-GB" b="0" dirty="0"/>
              <a:t>Working with the NHS and in hospitals</a:t>
            </a:r>
          </a:p>
          <a:p>
            <a:pPr>
              <a:spcBef>
                <a:spcPct val="50000"/>
              </a:spcBef>
            </a:pPr>
            <a:r>
              <a:rPr lang="en-GB" b="0" dirty="0"/>
              <a:t>Voluntary work for charities working with individuals with health problems</a:t>
            </a:r>
          </a:p>
          <a:p>
            <a:pPr>
              <a:spcBef>
                <a:spcPct val="50000"/>
              </a:spcBef>
            </a:pPr>
            <a:r>
              <a:rPr lang="en-GB" b="0" dirty="0"/>
              <a:t>Care assistant roles</a:t>
            </a:r>
          </a:p>
        </p:txBody>
      </p:sp>
      <p:sp>
        <p:nvSpPr>
          <p:cNvPr id="22533" name="Text Box 6"/>
          <p:cNvSpPr txBox="1">
            <a:spLocks noChangeArrowheads="1"/>
          </p:cNvSpPr>
          <p:nvPr/>
        </p:nvSpPr>
        <p:spPr bwMode="auto">
          <a:xfrm>
            <a:off x="142844" y="2857496"/>
            <a:ext cx="4968875" cy="2055813"/>
          </a:xfrm>
          <a:prstGeom prst="rect">
            <a:avLst/>
          </a:prstGeom>
          <a:noFill/>
          <a:ln w="9525">
            <a:noFill/>
            <a:miter lim="800000"/>
            <a:headEnd/>
            <a:tailEnd/>
          </a:ln>
        </p:spPr>
        <p:txBody>
          <a:bodyPr>
            <a:spAutoFit/>
          </a:bodyPr>
          <a:lstStyle/>
          <a:p>
            <a:pPr>
              <a:spcBef>
                <a:spcPct val="50000"/>
              </a:spcBef>
            </a:pPr>
            <a:r>
              <a:rPr lang="en-GB" sz="1800" dirty="0">
                <a:solidFill>
                  <a:srgbClr val="DD4814"/>
                </a:solidFill>
              </a:rPr>
              <a:t>How do I become one?</a:t>
            </a:r>
          </a:p>
          <a:p>
            <a:pPr>
              <a:spcBef>
                <a:spcPct val="50000"/>
              </a:spcBef>
            </a:pPr>
            <a:r>
              <a:rPr lang="en-GB" b="0" dirty="0"/>
              <a:t>At least an upper second class degree</a:t>
            </a:r>
          </a:p>
          <a:p>
            <a:pPr>
              <a:spcBef>
                <a:spcPct val="50000"/>
              </a:spcBef>
            </a:pPr>
            <a:r>
              <a:rPr lang="en-GB" b="0" dirty="0"/>
              <a:t>MSc in Health Psychology</a:t>
            </a:r>
          </a:p>
          <a:p>
            <a:pPr>
              <a:spcBef>
                <a:spcPct val="50000"/>
              </a:spcBef>
            </a:pPr>
            <a:r>
              <a:rPr lang="en-GB" b="0" dirty="0"/>
              <a:t>MPhil/PhD OR Taught Doctorate in Health Psychology</a:t>
            </a:r>
          </a:p>
          <a:p>
            <a:pPr>
              <a:spcBef>
                <a:spcPct val="50000"/>
              </a:spcBef>
            </a:pPr>
            <a:endParaRPr lang="en-GB" b="0" dirty="0">
              <a:solidFill>
                <a:srgbClr val="C60C30"/>
              </a:solidFill>
            </a:endParaRPr>
          </a:p>
          <a:p>
            <a:pPr>
              <a:spcBef>
                <a:spcPct val="50000"/>
              </a:spcBef>
            </a:pPr>
            <a:endParaRPr lang="en-GB" sz="1800" b="0" dirty="0">
              <a:latin typeface="Arial" charset="0"/>
            </a:endParaRPr>
          </a:p>
        </p:txBody>
      </p:sp>
      <p:sp>
        <p:nvSpPr>
          <p:cNvPr id="22534" name="Text Box 5"/>
          <p:cNvSpPr txBox="1">
            <a:spLocks noChangeArrowheads="1"/>
          </p:cNvSpPr>
          <p:nvPr/>
        </p:nvSpPr>
        <p:spPr bwMode="auto">
          <a:xfrm>
            <a:off x="142844" y="1071546"/>
            <a:ext cx="8856663" cy="1643063"/>
          </a:xfrm>
          <a:prstGeom prst="rect">
            <a:avLst/>
          </a:prstGeom>
          <a:noFill/>
          <a:ln w="9525">
            <a:noFill/>
            <a:miter lim="800000"/>
            <a:headEnd/>
            <a:tailEnd/>
          </a:ln>
        </p:spPr>
        <p:txBody>
          <a:bodyPr>
            <a:spAutoFit/>
          </a:bodyPr>
          <a:lstStyle/>
          <a:p>
            <a:pPr>
              <a:spcBef>
                <a:spcPct val="50000"/>
              </a:spcBef>
            </a:pPr>
            <a:r>
              <a:rPr lang="en-GB" sz="1800" dirty="0">
                <a:solidFill>
                  <a:srgbClr val="DD4814"/>
                </a:solidFill>
              </a:rPr>
              <a:t>What would I do?</a:t>
            </a:r>
          </a:p>
          <a:p>
            <a:pPr>
              <a:spcBef>
                <a:spcPct val="50000"/>
              </a:spcBef>
            </a:pPr>
            <a:r>
              <a:rPr lang="en-GB" altLang="zh-CN" b="0" dirty="0"/>
              <a:t>You would apply psychological knowledge, research and interventions to promote and improve health and the health care system.</a:t>
            </a:r>
          </a:p>
          <a:p>
            <a:pPr>
              <a:spcBef>
                <a:spcPct val="50000"/>
              </a:spcBef>
            </a:pPr>
            <a:r>
              <a:rPr lang="en-GB" altLang="zh-CN" b="0" dirty="0"/>
              <a:t>Work with individuals, families or carers, healthy community members and health care professionals to promote healthy behaviour and avoid illness. You would also help individuals deal effectively with chronic illnesses and provide expert advice and consultancy.</a:t>
            </a:r>
            <a:endParaRPr lang="en-GB" b="0" dirty="0">
              <a:latin typeface="Arial" charset="0"/>
            </a:endParaRPr>
          </a:p>
        </p:txBody>
      </p:sp>
      <p:pic>
        <p:nvPicPr>
          <p:cNvPr id="8" name="Picture 7" descr="black_trans.png"/>
          <p:cNvPicPr>
            <a:picLocks noChangeAspect="1"/>
          </p:cNvPicPr>
          <p:nvPr/>
        </p:nvPicPr>
        <p:blipFill>
          <a:blip r:embed="rId3" cstate="print"/>
          <a:stretch>
            <a:fillRect/>
          </a:stretch>
        </p:blipFill>
        <p:spPr>
          <a:xfrm>
            <a:off x="6858016" y="285728"/>
            <a:ext cx="1978284" cy="42862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7478</TotalTime>
  <Words>118</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Health Psychologists</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Psychology</dc:title>
  <dc:creator>cb27g09</dc:creator>
  <cp:lastModifiedBy>cb27g09</cp:lastModifiedBy>
  <cp:revision>307</cp:revision>
  <dcterms:created xsi:type="dcterms:W3CDTF">2011-07-19T10:22:12Z</dcterms:created>
  <dcterms:modified xsi:type="dcterms:W3CDTF">2011-08-26T09:36:41Z</dcterms:modified>
</cp:coreProperties>
</file>